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99" r:id="rId3"/>
    <p:sldId id="285" r:id="rId4"/>
    <p:sldId id="297" r:id="rId5"/>
    <p:sldId id="298" r:id="rId6"/>
    <p:sldId id="283" r:id="rId7"/>
    <p:sldId id="260" r:id="rId8"/>
    <p:sldId id="302" r:id="rId9"/>
    <p:sldId id="263" r:id="rId10"/>
    <p:sldId id="303" r:id="rId11"/>
    <p:sldId id="269" r:id="rId12"/>
    <p:sldId id="304" r:id="rId13"/>
    <p:sldId id="305" r:id="rId14"/>
    <p:sldId id="306" r:id="rId15"/>
    <p:sldId id="300" r:id="rId16"/>
    <p:sldId id="30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4660"/>
  </p:normalViewPr>
  <p:slideViewPr>
    <p:cSldViewPr snapToGrid="0">
      <p:cViewPr varScale="1">
        <p:scale>
          <a:sx n="67" d="100"/>
          <a:sy n="67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29.05.2025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4DAEB3-2211-4CA3-9D23-0143FCF3926F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8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7100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64878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5319374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36831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24412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2004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2E9B35-0826-45CC-9C2C-707B22DFAA83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94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C0063D-EDF2-4190-A726-B9B651F864E7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7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8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EFA117-2261-4A1D-8BE7-0B7E6A1366C0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1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9279E9-B6DA-4AB3-A7CE-B748E56BEA6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1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CF7452-61A3-4CDC-ACAB-74E5B4A7EF57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0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4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3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0FAC8F-653F-479B-B209-9F30C9091843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6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FD9FC9-5FD1-4E3B-B719-212F55599717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3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28A7F57-8526-4A03-89D8-FFB0245E664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87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5034408"/>
          </a:xfrm>
        </p:spPr>
        <p:txBody>
          <a:bodyPr rtlCol="0">
            <a:noAutofit/>
          </a:bodyPr>
          <a:lstStyle/>
          <a:p>
            <a:br>
              <a:rPr lang="ru-RU" sz="4000" dirty="0"/>
            </a:br>
            <a:r>
              <a:rPr lang="ru-RU" sz="4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Вовлечение подростков в экстремистские и неонацистские движения </a:t>
            </a:r>
            <a:endParaRPr lang="ru" sz="4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1133" y="5201342"/>
            <a:ext cx="6269347" cy="1021498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Комиссия по делам несовершеннолетних гомельского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ГОРИСПОЛКОМА</a:t>
            </a:r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05906" y="1137930"/>
            <a:ext cx="585333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повседневной жизни предпочитают одежду в стиле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Среди отличительных предметов гардероба выделяются: головные уборы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панамы, шотландские клетчатые кепки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тенниски, толстовки с капюшоном, куртки-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бомберы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брюки-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милитари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карго, подтяжки, ботинки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высоким берцем 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или красная шнуровка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E5C382-33C8-B4F3-41F9-EB512985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68" y="1313411"/>
            <a:ext cx="4252857" cy="49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8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8D7CBA-B192-BE89-9CD1-086A1DC303FF}"/>
              </a:ext>
            </a:extLst>
          </p:cNvPr>
          <p:cNvSpPr txBox="1"/>
          <p:nvPr/>
        </p:nvSpPr>
        <p:spPr>
          <a:xfrm>
            <a:off x="695325" y="381000"/>
            <a:ext cx="1133933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kern="1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Уголовная, административная ответственность может наступить и за нанесение определенных татуировок</a:t>
            </a:r>
          </a:p>
          <a:p>
            <a:pPr algn="ctr"/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руны, названия музыкальных групп, например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«Молот Гитлера»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аббревиатуры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.», надписи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MISANTHROPE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 том числе включающих в себя цифровые коды 14, 18, 28, 88, 1161 и прочие. </a:t>
            </a:r>
            <a:endParaRPr lang="ru-BY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966EA1-E73C-5BBC-44F3-064839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9" y="2738437"/>
            <a:ext cx="3067050" cy="3713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6374D5-EAC0-7037-7CEE-F4A435915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073" y="2601794"/>
            <a:ext cx="3605213" cy="37116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0194E7-AD5A-F609-720B-F397ACE97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2" y="2738437"/>
            <a:ext cx="1819275" cy="3711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FE1702-81A7-3BC5-DD0A-18300CF1D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6" y="2738436"/>
            <a:ext cx="3204981" cy="3711631"/>
          </a:xfrm>
          <a:prstGeom prst="rect">
            <a:avLst/>
          </a:prstGeom>
        </p:spPr>
      </p:pic>
      <p:sp>
        <p:nvSpPr>
          <p:cNvPr id="2" name="Знак ''минус'' 1">
            <a:extLst>
              <a:ext uri="{FF2B5EF4-FFF2-40B4-BE49-F238E27FC236}">
                <a16:creationId xmlns:a16="http://schemas.microsoft.com/office/drawing/2014/main" id="{17A9D5B1-8E98-4C9A-AC7A-54477964B598}"/>
              </a:ext>
            </a:extLst>
          </p:cNvPr>
          <p:cNvSpPr/>
          <p:nvPr/>
        </p:nvSpPr>
        <p:spPr>
          <a:xfrm>
            <a:off x="-831273" y="2642665"/>
            <a:ext cx="14685818" cy="181494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4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6134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ведении социальных сетей отмечаются следующие особенности: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аватар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подростка посвящен преступникам или террористам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маньякам, серийным убийцам либо вымышленным персонажам, в </a:t>
            </a:r>
            <a:r>
              <a:rPr lang="ru-RU" sz="23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мифическим, символизирующим насилие, смерть или авторитарную власть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несовершеннолетние подписаны на тематические группы популяризирующие культы насилия, посвященные преступникам и преступлениям экстремистского толка;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подростки размещают видеоролики, в которых подражают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поведении, одежде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террористам и убийцам. Создают цифровой контент, в котором причисляют преступников к «лику святых», «обожествляют» их;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фиксируется ведение личных микро-блогов, посвященных идеологии и личному взгляду на возможное решение социальных проблем путем совершения насильственных действий, написание манифестов, рассуждения о смерти и убийствах;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147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распространяют символику третьего Рейха и атрибутика скандинавской мифологии, в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«юмористическом» свете, допускаются высказывания одобрения геноцида, холокоста;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микроблоге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присутствуют заявления о подготавливаемых преступлениях, предупреждения о нежелательности посещения учреждений образований ввиду планируемой экстремистской акции;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тактики совершения актов терроризма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углубленный интерес к химии, изучение планов административных зданий, поведение объекта, методики изготовления «самострелов», зажигательных смесей, СВУ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ограниченный круг подписчиков, создание управляемых, объединенных одной идеей микро-групп.</a:t>
            </a:r>
            <a:endParaRPr lang="ru-RU" sz="23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14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83A4CF-C043-BF5D-C070-238BD37D82C5}"/>
              </a:ext>
            </a:extLst>
          </p:cNvPr>
          <p:cNvSpPr txBox="1"/>
          <p:nvPr/>
        </p:nvSpPr>
        <p:spPr>
          <a:xfrm>
            <a:off x="333375" y="880716"/>
            <a:ext cx="6096000" cy="4644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г. Мозырь группа подростков в период с декабря 2023 г. по апрель 2024 г., руководствуясь идеологией нацизма, совершили ряд экстремистских акций, сопряжённых с нападениями на граждан, которые, по их мнению, относились к неполноценным группам населения.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фигуранты задержаны, материалы уголовного дела переданы в суд.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BY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58366E-02C9-B5FB-F84E-BD95C6B5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00" y="1099364"/>
            <a:ext cx="5299925" cy="49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3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4558140"/>
          </a:xfrm>
        </p:spPr>
        <p:txBody>
          <a:bodyPr rtlCol="0">
            <a:noAutofit/>
          </a:bodyPr>
          <a:lstStyle/>
          <a:p>
            <a:br>
              <a:rPr lang="ru-RU" sz="4000" dirty="0"/>
            </a:br>
            <a:endParaRPr lang="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8679" y="1208015"/>
            <a:ext cx="6220004" cy="5014825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Мы много говорили об уголовной и административной ответственности за экстремизм, за разжигание розни, но ведь самой важной ответственностью является МОРАЛЬНАЯ и ВНУТРЕННЯЯ. </a:t>
            </a:r>
          </a:p>
          <a:p>
            <a:pPr algn="just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 непростое время именно патриотизм и гражданственность позволят государству выстоять, находится в мире, матерям, видеть детей улыбающимся. И в том огромном круговороте информации, выбросов, мнений и позиций, каждый молодой человек должен знать, что он часть государства и общества, быть одним щитом, а не падать в омут обещаний, которые могут стоить жизни, свободы</a:t>
            </a:r>
            <a:r>
              <a:rPr lang="ru-RU" dirty="0">
                <a:solidFill>
                  <a:schemeClr val="tx1"/>
                </a:solidFill>
              </a:rPr>
              <a:t>.  </a:t>
            </a:r>
          </a:p>
          <a:p>
            <a:pPr rtl="0"/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13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4558140"/>
          </a:xfrm>
        </p:spPr>
        <p:txBody>
          <a:bodyPr rtlCol="0">
            <a:noAutofit/>
          </a:bodyPr>
          <a:lstStyle/>
          <a:p>
            <a:br>
              <a:rPr lang="ru-RU" sz="4000" dirty="0"/>
            </a:br>
            <a:r>
              <a:rPr lang="ru-RU" sz="4000" dirty="0"/>
              <a:t>Вовлечение подростков в экстремистские и неонацистские движения. </a:t>
            </a:r>
            <a:endParaRPr lang="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1133" y="5201342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Комиссия по делам несовершеннолетних гомельского горисполкома</a:t>
            </a:r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3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экстремизма в Республике Беларусь в последние годы приобретает остроту и актуальность. В том числе это касается молодежной среды, где деструктивные проявления непредсказуемы, молниеносны и особенно опасны.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экстремизм – это взгляды и тип поведения молодых людей, основанные на культивировании принципа силы, агрессии в отношении окружающих, вплоть до насилия и убийства. Он предполагает непримиримость к инакомыслящим (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 представителям определенных молодежных движений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стремление к созданию тоталитарного сообщества, основанного на подчинении.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экстремизм в молодежной среде становится массовым явлением, активизировалась деятельность асоциальных молодежных организаций радикального толка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фанаты, неонацисты и т.д.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спекулирующих на идеях национального возрождения. В частности, отмечается рост интереса молодежи к праворадикальным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ультраправым, неонацистским, национал-социалистическим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взглядам.</a:t>
            </a:r>
          </a:p>
        </p:txBody>
      </p:sp>
    </p:spTree>
    <p:extLst>
      <p:ext uri="{BB962C8B-B14F-4D97-AF65-F5344CB8AC3E}">
        <p14:creationId xmlns:p14="http://schemas.microsoft.com/office/powerpoint/2010/main" val="35373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BB2AA-2073-4CCC-8547-0C81A4F3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18" y="1233055"/>
            <a:ext cx="5566604" cy="4337235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Экстремизм (от </a:t>
            </a:r>
            <a:r>
              <a:rPr lang="ru-RU" sz="2800" dirty="0" err="1">
                <a:latin typeface="Arial Narrow" panose="020B0606020202030204" pitchFamily="34" charset="0"/>
                <a:cs typeface="Angsana New" panose="02020603050405020304" pitchFamily="18" charset="-34"/>
              </a:rPr>
              <a:t>лат.extremus</a:t>
            </a: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-крайний) приверженность к крайним взглядам и действиям, радикально отрицающим существующие в обществе нормы и правила. </a:t>
            </a:r>
            <a:b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</a:br>
            <a:b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</a:b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Базовой основой экстремизма является агрессивность, наполненная каким-либо содержанием (смыслом).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F04E035-4798-4E1D-997D-8C4836037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5" y="243842"/>
            <a:ext cx="5729695" cy="5854392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B4494F44-F9BB-4EE6-82DB-3E6A1330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3651996" cy="365125"/>
          </a:xfrm>
        </p:spPr>
        <p:txBody>
          <a:bodyPr/>
          <a:lstStyle/>
          <a:p>
            <a:pPr rtl="0"/>
            <a:r>
              <a:rPr lang="ru-RU" sz="1400" dirty="0"/>
              <a:t>Ваша безопасность в ВАШИХ руках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911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DBFE6-1242-4FD5-8BAD-FB168AD4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81000"/>
            <a:ext cx="3792733" cy="2217552"/>
          </a:xfrm>
        </p:spPr>
        <p:txBody>
          <a:bodyPr/>
          <a:lstStyle/>
          <a:p>
            <a:r>
              <a:rPr lang="ru-RU" dirty="0"/>
              <a:t>Пропаганда терроризма, нацизма, агрессии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21C0AA8-EE43-4FCF-A889-C3058277F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0024"/>
            <a:ext cx="4529757" cy="6102464"/>
          </a:xfrm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A802FD0D-CC75-4596-92CD-2739E7B7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765926"/>
            <a:ext cx="3517568" cy="45719"/>
          </a:xfrm>
        </p:spPr>
        <p:txBody>
          <a:bodyPr/>
          <a:lstStyle/>
          <a:p>
            <a:r>
              <a:rPr lang="ru-RU" dirty="0"/>
              <a:t>КДН Гомельского ГИК </a:t>
            </a:r>
            <a:endParaRPr lang="en-US" dirty="0"/>
          </a:p>
          <a:p>
            <a:pPr rtl="0"/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1CC5B8-E971-4CBE-89BB-44654227500E}"/>
              </a:ext>
            </a:extLst>
          </p:cNvPr>
          <p:cNvSpPr/>
          <p:nvPr/>
        </p:nvSpPr>
        <p:spPr>
          <a:xfrm>
            <a:off x="4898058" y="132308"/>
            <a:ext cx="692564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457200" algn="just">
              <a:spcAft>
                <a:spcPts val="0"/>
              </a:spcAft>
            </a:pPr>
            <a:r>
              <a:rPr lang="ru-RU" sz="4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Подписка</a:t>
            </a: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 – </a:t>
            </a:r>
          </a:p>
          <a:p>
            <a:pPr marL="25400" marR="12700" indent="457200" algn="just">
              <a:spcAft>
                <a:spcPts val="0"/>
              </a:spcAft>
            </a:pP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это элемент популяризации, распространения экстремистской информации, т.е. хранение в открытом доступе в сети Интернет (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на личных страницах в социальных сетях либо мессенджерах «</a:t>
            </a:r>
            <a:r>
              <a:rPr lang="ru-RU" sz="2400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Вайбер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», «Телеграмм» и т.д.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) ссылок на телеграмм-каналы (чаты), включенные в республиканский список экстремистских материалов, и расценивается как хранение с целью распространения, что предусматривает административную ответственность, предусмотренную ст.19.11 КоАП 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(«распространение, изготовление, хранение, перевозка информационной продукции, содержащей призывы к экстремистской деятельности или пропагандирующей такую деятельность»)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, а именно ч.2 указанной статьи.</a:t>
            </a:r>
          </a:p>
        </p:txBody>
      </p:sp>
    </p:spTree>
    <p:extLst>
      <p:ext uri="{BB962C8B-B14F-4D97-AF65-F5344CB8AC3E}">
        <p14:creationId xmlns:p14="http://schemas.microsoft.com/office/powerpoint/2010/main" val="406509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4838" y="1346662"/>
            <a:ext cx="6511636" cy="4876178"/>
          </a:xfrm>
        </p:spPr>
        <p:txBody>
          <a:bodyPr rtlCol="0">
            <a:noAutofit/>
          </a:bodyPr>
          <a:lstStyle/>
          <a:p>
            <a:pPr algn="just"/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dirty="0">
                <a:latin typeface="Arial Narrow" panose="020B0606020202030204" pitchFamily="34" charset="0"/>
              </a:rPr>
              <a:t>Часть 2 ст.19.11 </a:t>
            </a:r>
            <a:r>
              <a:rPr lang="ru-RU" sz="2000" b="1" dirty="0">
                <a:latin typeface="Arial Narrow" panose="020B0606020202030204" pitchFamily="34" charset="0"/>
              </a:rPr>
              <a:t>КоАП «Распространение информационной продукции, включенной в республиканский список экстремистских материалов, а равно изготовление, издание, хранение либо перевозка с целью распространения такой информационной продукции </a:t>
            </a:r>
            <a:r>
              <a:rPr lang="ru-RU" sz="2000" dirty="0">
                <a:latin typeface="Arial Narrow" panose="020B0606020202030204" pitchFamily="34" charset="0"/>
              </a:rPr>
              <a:t>– </a:t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dirty="0">
                <a:latin typeface="Arial Narrow" panose="020B0606020202030204" pitchFamily="34" charset="0"/>
              </a:rPr>
              <a:t>влекут наложение </a:t>
            </a:r>
            <a:r>
              <a:rPr lang="ru-RU" sz="2000" b="1" dirty="0">
                <a:latin typeface="Arial Narrow" panose="020B0606020202030204" pitchFamily="34" charset="0"/>
              </a:rPr>
              <a:t>штрафа в размере от десяти до тридцати базовых величин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b="1" dirty="0">
                <a:latin typeface="Arial Narrow" panose="020B0606020202030204" pitchFamily="34" charset="0"/>
              </a:rPr>
              <a:t>с конфискацией</a:t>
            </a:r>
            <a:r>
              <a:rPr lang="ru-RU" sz="2000" dirty="0">
                <a:latin typeface="Arial Narrow" panose="020B0606020202030204" pitchFamily="34" charset="0"/>
              </a:rPr>
              <a:t>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общественные работы с конфискацией предмета административного правонарушения, а также орудий и средств совершения указанного нарушения или без </a:t>
            </a:r>
            <a:r>
              <a:rPr lang="ru-RU" sz="2000" b="1" dirty="0">
                <a:latin typeface="Arial Narrow" panose="020B0606020202030204" pitchFamily="34" charset="0"/>
              </a:rPr>
              <a:t>конфискации таких орудий и средств, или административный арест. </a:t>
            </a:r>
            <a:endParaRPr lang="ru" sz="2000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8AA3CC-8BBF-43C2-8F01-662F0AD865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2" y="160680"/>
            <a:ext cx="4285366" cy="60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2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BB2AA-2073-4CCC-8547-0C81A4F3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964" y="383860"/>
            <a:ext cx="5774422" cy="5634555"/>
          </a:xfrm>
        </p:spPr>
        <p:txBody>
          <a:bodyPr>
            <a:no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Так, управляющая одним из кинотеатров </a:t>
            </a:r>
            <a:br>
              <a:rPr lang="en-US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1977 г.р. в соцсети «Фейсбук» хранила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Водворена в ИВС.</a:t>
            </a:r>
            <a:b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b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Ведущий инженер одного из республиканских предприятий 1968</a:t>
            </a:r>
            <a:r>
              <a:rPr lang="en-US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г.р. в соцсети «Одноклассники» хранил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 в ИВС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F04E035-4798-4E1D-997D-8C4836037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6" y="383861"/>
            <a:ext cx="5729695" cy="5747624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B4494F44-F9BB-4EE6-82DB-3E6A1330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399" y="6474140"/>
            <a:ext cx="3529987" cy="337823"/>
          </a:xfrm>
        </p:spPr>
        <p:txBody>
          <a:bodyPr/>
          <a:lstStyle/>
          <a:p>
            <a:pPr rtl="0"/>
            <a:r>
              <a:rPr lang="ru-RU" sz="1400" dirty="0"/>
              <a:t>Ваша безопасность в ВАШИХ руках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577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05905" y="1137930"/>
            <a:ext cx="11381295" cy="4914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среди молодежи отмечается волна симпатий к насильственным культам и идеям неонацизма.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сторонники праворадикальных культов в повседневной жизни вдохновляются идеологией и «эстетикой» третьего Рейха, сатанизма, идеями «сверхчеловека», ассоциируют себя с высшими существами.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поведении отчетливо прослеживается стремление установить власть над 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сверстниками, принимать решения «кому жить, а кому умирать», создавать закрытые сообщества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ячейки, «ордены»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Основной идеей является очищение общества от «слабых особей»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i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пропагандирование «величия белой расы», традиционных ценностей, радикального взгляда на здоровый образ жизни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Street Edge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kern="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b="1" kern="100" dirty="0">
                <a:solidFill>
                  <a:schemeClr val="accent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</a:t>
            </a:r>
            <a:r>
              <a:rPr lang="ru-RU" sz="2300" b="1" kern="100" dirty="0">
                <a:solidFill>
                  <a:schemeClr val="accent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ЗА ТАКИЕ ДЕЙСТВИЯ НАСТУПАЕТ СЕРЬЕЗНАЯ УГОЛОВНАЯ ОТВЕТСТВЕННОСТЬ!</a:t>
            </a:r>
            <a:endParaRPr lang="ru-BY" sz="2300" b="1" kern="100" dirty="0">
              <a:solidFill>
                <a:schemeClr val="accent3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05906" y="1137930"/>
            <a:ext cx="585333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люди, интересующиеся данной идеологией, выражают свой внутренний мир посредством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субкультурного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искусства. 		В частности, адепты культа насилия предпочитают музыку в стиле «</a:t>
            </a: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horrorcore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murdercore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spcAft>
                <a:spcPts val="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Выполняют тематические рисунки и граффити, посвященные субкультуре, насилию, убийствам с использованием атрибутики неонацистского движения, изображают своих «кумиров».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D95E59D6-2A69-DB1F-8BF9-EBA33B627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257" y="1363700"/>
            <a:ext cx="3943546" cy="52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4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5D5F434-0C86-45A1-B85E-017E8A58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21" y="1636327"/>
            <a:ext cx="4346095" cy="4584364"/>
          </a:xfrm>
        </p:spPr>
        <p:txBody>
          <a:bodyPr>
            <a:noAutofit/>
          </a:bodyPr>
          <a:lstStyle/>
          <a:p>
            <a:r>
              <a:rPr lang="ru-RU" sz="2000" dirty="0"/>
              <a:t>Возвращение моды на субкультуру скинхедов в 2022 году – это не только тенденция в популярной одежде, которая привлекает подростков, но и «заигрывание» с идеологией правого толка и героизация нацистов, экстремистов.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Статья 130. Разжигание расовой, национальной или религиозной вражды или розни</a:t>
            </a:r>
            <a:br>
              <a:rPr lang="ru-RU" sz="2000" dirty="0"/>
            </a:br>
            <a:br>
              <a:rPr lang="ru-RU" sz="2000" dirty="0"/>
            </a:b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 12 ЛЕТ ЛИШЕНИЯ свободы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62C5976-20D7-4A2A-A510-5BB4828E8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46" y="385766"/>
            <a:ext cx="5927725" cy="3756927"/>
          </a:xfrm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5314138B-59BA-4940-85B5-35C286112A62}"/>
              </a:ext>
            </a:extLst>
          </p:cNvPr>
          <p:cNvSpPr/>
          <p:nvPr/>
        </p:nvSpPr>
        <p:spPr>
          <a:xfrm rot="19841077">
            <a:off x="4700376" y="228013"/>
            <a:ext cx="1354535" cy="11503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? </a:t>
            </a:r>
          </a:p>
        </p:txBody>
      </p:sp>
      <p:sp>
        <p:nvSpPr>
          <p:cNvPr id="10" name="Молния 9">
            <a:extLst>
              <a:ext uri="{FF2B5EF4-FFF2-40B4-BE49-F238E27FC236}">
                <a16:creationId xmlns:a16="http://schemas.microsoft.com/office/drawing/2014/main" id="{DCA59366-B4B5-471F-8B60-5B6358B05355}"/>
              </a:ext>
            </a:extLst>
          </p:cNvPr>
          <p:cNvSpPr/>
          <p:nvPr/>
        </p:nvSpPr>
        <p:spPr>
          <a:xfrm rot="5235219">
            <a:off x="7801761" y="419450"/>
            <a:ext cx="1283516" cy="1551963"/>
          </a:xfrm>
          <a:prstGeom prst="lightningBol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C758D3F-906D-4D68-9848-9DEBDC50BCCF}"/>
              </a:ext>
            </a:extLst>
          </p:cNvPr>
          <p:cNvSpPr/>
          <p:nvPr/>
        </p:nvSpPr>
        <p:spPr>
          <a:xfrm>
            <a:off x="332008" y="220577"/>
            <a:ext cx="4009850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Героизация нацизма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0C7FAC-D5D1-479F-AB98-2C5CB67EF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975" y="3590220"/>
            <a:ext cx="4924559" cy="315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08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538</TotalTime>
  <Words>1284</Words>
  <Application>Microsoft Office PowerPoint</Application>
  <PresentationFormat>Широкоэкранный</PresentationFormat>
  <Paragraphs>49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 Narrow</vt:lpstr>
      <vt:lpstr>Calibri</vt:lpstr>
      <vt:lpstr>Century Gothic</vt:lpstr>
      <vt:lpstr>Times New Roman</vt:lpstr>
      <vt:lpstr>Wingdings 3</vt:lpstr>
      <vt:lpstr>Ион</vt:lpstr>
      <vt:lpstr> Вовлечение подростков в экстремистские и неонацистские движения </vt:lpstr>
      <vt:lpstr>Презентация PowerPoint</vt:lpstr>
      <vt:lpstr>Экстремизм (от лат.extremus-крайний) приверженность к крайним взглядам и действиям, радикально отрицающим существующие в обществе нормы и правила.   Базовой основой экстремизма является агрессивность, наполненная каким-либо содержанием (смыслом).</vt:lpstr>
      <vt:lpstr>Пропаганда терроризма, нацизма, агрессии</vt:lpstr>
      <vt:lpstr> Часть 2 ст.19.11 КоАП «Распространение информационной продукции, включенной в республиканский список экстремистских материалов, а равно изготовление, издание, хранение либо перевозка с целью распространения такой информационной продукции –  влекут наложение штрафа в размере от десяти до тридцати базовых величин с конфискацией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общественные работы с конфискацией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административный арест. </vt:lpstr>
      <vt:lpstr>Так, управляющая одним из кинотеатров  1977 г.р. в соцсети «Фейсбук» хранила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Водворена в ИВС.  Ведущий инженер одного из республиканских предприятий 1968 г.р. в соцсети «Одноклассники» хранил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 в ИВС.</vt:lpstr>
      <vt:lpstr>Презентация PowerPoint</vt:lpstr>
      <vt:lpstr>Презентация PowerPoint</vt:lpstr>
      <vt:lpstr>Возвращение моды на субкультуру скинхедов в 2022 году – это не только тенденция в популярной одежде, которая привлекает подростков, но и «заигрывание» с идеологией правого толка и героизация нацистов, экстремистов.   Статья 130. Разжигание расовой, национальной или религиозной вражды или розни  ДО 12 ЛЕТ ЛИШЕНИЯ свободы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Вовлечение подростков в экстремистские и неонацистские движения.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Алгоритмы поиска в «Тик Ток». Как увидеть опасность в социальной сети.</dc:title>
  <dc:creator>Волчек Е.Н.</dc:creator>
  <cp:lastModifiedBy>Reception</cp:lastModifiedBy>
  <cp:revision>56</cp:revision>
  <cp:lastPrinted>2024-09-02T11:48:47Z</cp:lastPrinted>
  <dcterms:created xsi:type="dcterms:W3CDTF">2023-11-27T08:14:30Z</dcterms:created>
  <dcterms:modified xsi:type="dcterms:W3CDTF">2025-05-29T09:04:08Z</dcterms:modified>
</cp:coreProperties>
</file>